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72" r:id="rId2"/>
    <p:sldId id="293" r:id="rId3"/>
    <p:sldId id="273" r:id="rId4"/>
    <p:sldId id="291" r:id="rId5"/>
    <p:sldId id="290" r:id="rId6"/>
    <p:sldId id="256" r:id="rId7"/>
    <p:sldId id="285" r:id="rId8"/>
    <p:sldId id="257" r:id="rId9"/>
    <p:sldId id="288" r:id="rId10"/>
    <p:sldId id="260" r:id="rId11"/>
    <p:sldId id="261" r:id="rId12"/>
    <p:sldId id="262" r:id="rId13"/>
    <p:sldId id="289" r:id="rId14"/>
    <p:sldId id="267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6" r:id="rId26"/>
    <p:sldId id="28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ADC"/>
    <a:srgbClr val="E3A3C8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24" autoAdjust="0"/>
  </p:normalViewPr>
  <p:slideViewPr>
    <p:cSldViewPr>
      <p:cViewPr varScale="1">
        <p:scale>
          <a:sx n="78" d="100"/>
          <a:sy n="78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49100-0930-4079-9F4E-4B81A101174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3DEA9-19E4-4076-9225-DE7AD7D65C6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dirty="0" smtClean="0">
              <a:solidFill>
                <a:srgbClr val="FF0000"/>
              </a:solidFill>
            </a:rPr>
            <a:t>T</a:t>
          </a:r>
          <a:r>
            <a:rPr lang="en-US" sz="3200" dirty="0" smtClean="0">
              <a:solidFill>
                <a:schemeClr val="tx1"/>
              </a:solidFill>
            </a:rPr>
            <a:t>e</a:t>
          </a:r>
          <a:r>
            <a:rPr lang="en-US" sz="3200" dirty="0" smtClean="0">
              <a:solidFill>
                <a:srgbClr val="FFFF00"/>
              </a:solidFill>
            </a:rPr>
            <a:t>x</a:t>
          </a:r>
          <a:r>
            <a:rPr lang="en-US" sz="3200" dirty="0" smtClean="0"/>
            <a:t>t F</a:t>
          </a:r>
          <a:r>
            <a:rPr lang="en-US" sz="3200" u="sng" dirty="0" smtClean="0">
              <a:solidFill>
                <a:srgbClr val="002060"/>
              </a:solidFill>
            </a:rPr>
            <a:t>o</a:t>
          </a:r>
          <a:r>
            <a:rPr lang="en-US" sz="3200" dirty="0" smtClean="0">
              <a:solidFill>
                <a:srgbClr val="C00000"/>
              </a:solidFill>
            </a:rPr>
            <a:t>r</a:t>
          </a:r>
          <a:r>
            <a:rPr lang="en-US" sz="3200" i="1" dirty="0" smtClean="0">
              <a:solidFill>
                <a:schemeClr val="tx1"/>
              </a:solidFill>
            </a:rPr>
            <a:t>m</a:t>
          </a:r>
          <a:r>
            <a:rPr lang="en-US" sz="3200" dirty="0" smtClean="0">
              <a:solidFill>
                <a:srgbClr val="FFC000"/>
              </a:solidFill>
            </a:rPr>
            <a:t>a</a:t>
          </a:r>
          <a:r>
            <a:rPr lang="en-US" sz="3200" dirty="0" smtClean="0">
              <a:solidFill>
                <a:srgbClr val="FF0000"/>
              </a:solidFill>
            </a:rPr>
            <a:t>t</a:t>
          </a:r>
          <a:r>
            <a:rPr lang="en-US" sz="3200" dirty="0" smtClean="0">
              <a:solidFill>
                <a:schemeClr val="tx1"/>
              </a:solidFill>
            </a:rPr>
            <a:t>t</a:t>
          </a:r>
          <a:r>
            <a:rPr lang="en-US" sz="3200" dirty="0" smtClean="0"/>
            <a:t>i</a:t>
          </a:r>
          <a:r>
            <a:rPr lang="en-US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US" sz="3200" dirty="0" smtClean="0">
              <a:solidFill>
                <a:srgbClr val="FF0000"/>
              </a:solidFill>
            </a:rPr>
            <a:t>g</a:t>
          </a:r>
          <a:endParaRPr lang="en-US" sz="3200" dirty="0">
            <a:solidFill>
              <a:srgbClr val="FF0000"/>
            </a:solidFill>
          </a:endParaRPr>
        </a:p>
      </dgm:t>
    </dgm:pt>
    <dgm:pt modelId="{546AA1D9-3475-4859-B37E-AC2A36841589}" type="parTrans" cxnId="{C68C0B7A-A30C-4DE7-A4CB-15F7B2848A41}">
      <dgm:prSet/>
      <dgm:spPr/>
      <dgm:t>
        <a:bodyPr/>
        <a:lstStyle/>
        <a:p>
          <a:endParaRPr lang="en-US"/>
        </a:p>
      </dgm:t>
    </dgm:pt>
    <dgm:pt modelId="{58C0AE27-2AAB-40F0-AD52-6126A9948D7D}" type="sibTrans" cxnId="{C68C0B7A-A30C-4DE7-A4CB-15F7B2848A41}">
      <dgm:prSet/>
      <dgm:spPr/>
      <dgm:t>
        <a:bodyPr/>
        <a:lstStyle/>
        <a:p>
          <a:endParaRPr lang="en-US"/>
        </a:p>
      </dgm:t>
    </dgm:pt>
    <dgm:pt modelId="{68BE3658-A240-4EEF-9609-5A64D3C6350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TABLES</a:t>
          </a:r>
          <a:endParaRPr lang="en-US" sz="3200" b="1" dirty="0">
            <a:solidFill>
              <a:schemeClr val="tx1"/>
            </a:solidFill>
          </a:endParaRPr>
        </a:p>
      </dgm:t>
    </dgm:pt>
    <dgm:pt modelId="{0E532156-8DEE-42D1-95B1-76833163A32C}" type="parTrans" cxnId="{62D1D383-744B-4794-BE35-C7C21F85997E}">
      <dgm:prSet/>
      <dgm:spPr/>
      <dgm:t>
        <a:bodyPr/>
        <a:lstStyle/>
        <a:p>
          <a:endParaRPr lang="en-US"/>
        </a:p>
      </dgm:t>
    </dgm:pt>
    <dgm:pt modelId="{1BCBF7ED-6D85-4016-BE5C-5AAEE286C1F5}" type="sibTrans" cxnId="{62D1D383-744B-4794-BE35-C7C21F85997E}">
      <dgm:prSet/>
      <dgm:spPr/>
      <dgm:t>
        <a:bodyPr/>
        <a:lstStyle/>
        <a:p>
          <a:endParaRPr lang="en-US"/>
        </a:p>
      </dgm:t>
    </dgm:pt>
    <dgm:pt modelId="{89BA0D06-ADFC-4C17-B085-82F1E64ADEC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GRAPHICS</a:t>
          </a:r>
          <a:endParaRPr lang="en-US" sz="3200" b="1" dirty="0">
            <a:solidFill>
              <a:schemeClr val="tx1"/>
            </a:solidFill>
          </a:endParaRPr>
        </a:p>
      </dgm:t>
    </dgm:pt>
    <dgm:pt modelId="{6AB9160B-CC49-4397-8927-49D931676C81}" type="parTrans" cxnId="{D252BCA6-4873-4C28-8AB6-DB2C8BC0FC66}">
      <dgm:prSet/>
      <dgm:spPr/>
      <dgm:t>
        <a:bodyPr/>
        <a:lstStyle/>
        <a:p>
          <a:endParaRPr lang="en-US"/>
        </a:p>
      </dgm:t>
    </dgm:pt>
    <dgm:pt modelId="{F4563D19-C541-4F81-8058-357C25B67625}" type="sibTrans" cxnId="{D252BCA6-4873-4C28-8AB6-DB2C8BC0FC66}">
      <dgm:prSet/>
      <dgm:spPr/>
      <dgm:t>
        <a:bodyPr/>
        <a:lstStyle/>
        <a:p>
          <a:endParaRPr lang="en-US"/>
        </a:p>
      </dgm:t>
    </dgm:pt>
    <dgm:pt modelId="{10387B45-61E7-4A84-9631-ADA0F18A22BB}" type="pres">
      <dgm:prSet presAssocID="{ED249100-0930-4079-9F4E-4B81A10117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5C2E13-546E-47E6-A288-2FB20C5DC795}" type="pres">
      <dgm:prSet presAssocID="{5443DEA9-19E4-4076-9225-DE7AD7D65C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ACDB1-570E-4077-B075-338CE2FE5CA3}" type="pres">
      <dgm:prSet presAssocID="{58C0AE27-2AAB-40F0-AD52-6126A9948D7D}" presName="sibTrans" presStyleCnt="0"/>
      <dgm:spPr/>
    </dgm:pt>
    <dgm:pt modelId="{BB86FB9D-A80A-4C2E-98DE-5B72482D9DAA}" type="pres">
      <dgm:prSet presAssocID="{68BE3658-A240-4EEF-9609-5A64D3C63502}" presName="node" presStyleLbl="node1" presStyleIdx="1" presStyleCnt="3" custLinFactNeighborX="-1343" custLinFactNeighborY="23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711-8C6D-4751-92CC-3DA4F643D4D3}" type="pres">
      <dgm:prSet presAssocID="{1BCBF7ED-6D85-4016-BE5C-5AAEE286C1F5}" presName="sibTrans" presStyleCnt="0"/>
      <dgm:spPr/>
    </dgm:pt>
    <dgm:pt modelId="{54BEBB93-2016-4DA9-ABF5-E2CD109EAEE8}" type="pres">
      <dgm:prSet presAssocID="{89BA0D06-ADFC-4C17-B085-82F1E64ADE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0EAA6C-5EC6-4D51-8B0E-FBEF6E1075C3}" type="presOf" srcId="{ED249100-0930-4079-9F4E-4B81A1011745}" destId="{10387B45-61E7-4A84-9631-ADA0F18A22BB}" srcOrd="0" destOrd="0" presId="urn:microsoft.com/office/officeart/2005/8/layout/default#1"/>
    <dgm:cxn modelId="{62D1D383-744B-4794-BE35-C7C21F85997E}" srcId="{ED249100-0930-4079-9F4E-4B81A1011745}" destId="{68BE3658-A240-4EEF-9609-5A64D3C63502}" srcOrd="1" destOrd="0" parTransId="{0E532156-8DEE-42D1-95B1-76833163A32C}" sibTransId="{1BCBF7ED-6D85-4016-BE5C-5AAEE286C1F5}"/>
    <dgm:cxn modelId="{C68C0B7A-A30C-4DE7-A4CB-15F7B2848A41}" srcId="{ED249100-0930-4079-9F4E-4B81A1011745}" destId="{5443DEA9-19E4-4076-9225-DE7AD7D65C64}" srcOrd="0" destOrd="0" parTransId="{546AA1D9-3475-4859-B37E-AC2A36841589}" sibTransId="{58C0AE27-2AAB-40F0-AD52-6126A9948D7D}"/>
    <dgm:cxn modelId="{255A618A-09CB-47D2-AA1B-6A6729EFC189}" type="presOf" srcId="{68BE3658-A240-4EEF-9609-5A64D3C63502}" destId="{BB86FB9D-A80A-4C2E-98DE-5B72482D9DAA}" srcOrd="0" destOrd="0" presId="urn:microsoft.com/office/officeart/2005/8/layout/default#1"/>
    <dgm:cxn modelId="{AB99BFF6-D8EC-4255-A74D-ECC32D6DC9DA}" type="presOf" srcId="{5443DEA9-19E4-4076-9225-DE7AD7D65C64}" destId="{045C2E13-546E-47E6-A288-2FB20C5DC795}" srcOrd="0" destOrd="0" presId="urn:microsoft.com/office/officeart/2005/8/layout/default#1"/>
    <dgm:cxn modelId="{D252BCA6-4873-4C28-8AB6-DB2C8BC0FC66}" srcId="{ED249100-0930-4079-9F4E-4B81A1011745}" destId="{89BA0D06-ADFC-4C17-B085-82F1E64ADEC3}" srcOrd="2" destOrd="0" parTransId="{6AB9160B-CC49-4397-8927-49D931676C81}" sibTransId="{F4563D19-C541-4F81-8058-357C25B67625}"/>
    <dgm:cxn modelId="{AA2C4328-8DAA-4124-B598-0B2CC451FF7F}" type="presOf" srcId="{89BA0D06-ADFC-4C17-B085-82F1E64ADEC3}" destId="{54BEBB93-2016-4DA9-ABF5-E2CD109EAEE8}" srcOrd="0" destOrd="0" presId="urn:microsoft.com/office/officeart/2005/8/layout/default#1"/>
    <dgm:cxn modelId="{68F74C5E-F27D-42B3-8C2D-02A3E72CF2DD}" type="presParOf" srcId="{10387B45-61E7-4A84-9631-ADA0F18A22BB}" destId="{045C2E13-546E-47E6-A288-2FB20C5DC795}" srcOrd="0" destOrd="0" presId="urn:microsoft.com/office/officeart/2005/8/layout/default#1"/>
    <dgm:cxn modelId="{4BD47A90-BAF9-4722-9D58-0079B3E7AFC7}" type="presParOf" srcId="{10387B45-61E7-4A84-9631-ADA0F18A22BB}" destId="{A14ACDB1-570E-4077-B075-338CE2FE5CA3}" srcOrd="1" destOrd="0" presId="urn:microsoft.com/office/officeart/2005/8/layout/default#1"/>
    <dgm:cxn modelId="{BEF3E80E-C1FF-4DAB-A2BE-153D47A10FEC}" type="presParOf" srcId="{10387B45-61E7-4A84-9631-ADA0F18A22BB}" destId="{BB86FB9D-A80A-4C2E-98DE-5B72482D9DAA}" srcOrd="2" destOrd="0" presId="urn:microsoft.com/office/officeart/2005/8/layout/default#1"/>
    <dgm:cxn modelId="{53119A97-E78F-40A3-BC15-A4575C067B82}" type="presParOf" srcId="{10387B45-61E7-4A84-9631-ADA0F18A22BB}" destId="{22544711-8C6D-4751-92CC-3DA4F643D4D3}" srcOrd="3" destOrd="0" presId="urn:microsoft.com/office/officeart/2005/8/layout/default#1"/>
    <dgm:cxn modelId="{52AC2E9E-5E65-40EF-99A4-10C69AF21993}" type="presParOf" srcId="{10387B45-61E7-4A84-9631-ADA0F18A22BB}" destId="{54BEBB93-2016-4DA9-ABF5-E2CD109EAEE8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C2E13-546E-47E6-A288-2FB20C5DC795}">
      <dsp:nvSpPr>
        <dsp:cNvPr id="0" name=""/>
        <dsp:cNvSpPr/>
      </dsp:nvSpPr>
      <dsp:spPr>
        <a:xfrm>
          <a:off x="413961" y="447"/>
          <a:ext cx="3125465" cy="187527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</a:rPr>
            <a:t>T</a:t>
          </a:r>
          <a:r>
            <a:rPr lang="en-US" sz="3200" kern="1200" dirty="0" smtClean="0">
              <a:solidFill>
                <a:schemeClr val="tx1"/>
              </a:solidFill>
            </a:rPr>
            <a:t>e</a:t>
          </a:r>
          <a:r>
            <a:rPr lang="en-US" sz="3200" kern="1200" dirty="0" smtClean="0">
              <a:solidFill>
                <a:srgbClr val="FFFF00"/>
              </a:solidFill>
            </a:rPr>
            <a:t>x</a:t>
          </a:r>
          <a:r>
            <a:rPr lang="en-US" sz="3200" kern="1200" dirty="0" smtClean="0"/>
            <a:t>t F</a:t>
          </a:r>
          <a:r>
            <a:rPr lang="en-US" sz="3200" u="sng" kern="1200" dirty="0" smtClean="0">
              <a:solidFill>
                <a:srgbClr val="002060"/>
              </a:solidFill>
            </a:rPr>
            <a:t>o</a:t>
          </a:r>
          <a:r>
            <a:rPr lang="en-US" sz="3200" kern="1200" dirty="0" smtClean="0">
              <a:solidFill>
                <a:srgbClr val="C00000"/>
              </a:solidFill>
            </a:rPr>
            <a:t>r</a:t>
          </a:r>
          <a:r>
            <a:rPr lang="en-US" sz="3200" i="1" kern="1200" dirty="0" smtClean="0">
              <a:solidFill>
                <a:schemeClr val="tx1"/>
              </a:solidFill>
            </a:rPr>
            <a:t>m</a:t>
          </a:r>
          <a:r>
            <a:rPr lang="en-US" sz="3200" kern="1200" dirty="0" smtClean="0">
              <a:solidFill>
                <a:srgbClr val="FFC000"/>
              </a:solidFill>
            </a:rPr>
            <a:t>a</a:t>
          </a:r>
          <a:r>
            <a:rPr lang="en-US" sz="3200" kern="1200" dirty="0" smtClean="0">
              <a:solidFill>
                <a:srgbClr val="FF0000"/>
              </a:solidFill>
            </a:rPr>
            <a:t>t</a:t>
          </a:r>
          <a:r>
            <a:rPr lang="en-US" sz="3200" kern="1200" dirty="0" smtClean="0">
              <a:solidFill>
                <a:schemeClr val="tx1"/>
              </a:solidFill>
            </a:rPr>
            <a:t>t</a:t>
          </a:r>
          <a:r>
            <a:rPr lang="en-US" sz="3200" kern="1200" dirty="0" smtClean="0"/>
            <a:t>i</a:t>
          </a:r>
          <a:r>
            <a:rPr lang="en-US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</a:t>
          </a:r>
          <a:r>
            <a:rPr lang="en-US" sz="3200" kern="1200" dirty="0" smtClean="0">
              <a:solidFill>
                <a:srgbClr val="FF0000"/>
              </a:solidFill>
            </a:rPr>
            <a:t>g</a:t>
          </a:r>
          <a:endParaRPr lang="en-US" sz="3200" kern="1200" dirty="0">
            <a:solidFill>
              <a:srgbClr val="FF0000"/>
            </a:solidFill>
          </a:endParaRPr>
        </a:p>
      </dsp:txBody>
      <dsp:txXfrm>
        <a:off x="413961" y="447"/>
        <a:ext cx="3125465" cy="1875279"/>
      </dsp:txXfrm>
    </dsp:sp>
    <dsp:sp modelId="{BB86FB9D-A80A-4C2E-98DE-5B72482D9DAA}">
      <dsp:nvSpPr>
        <dsp:cNvPr id="0" name=""/>
        <dsp:cNvSpPr/>
      </dsp:nvSpPr>
      <dsp:spPr>
        <a:xfrm>
          <a:off x="3809998" y="44010"/>
          <a:ext cx="3125465" cy="187527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TABLES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3809998" y="44010"/>
        <a:ext cx="3125465" cy="1875279"/>
      </dsp:txXfrm>
    </dsp:sp>
    <dsp:sp modelId="{54BEBB93-2016-4DA9-ABF5-E2CD109EAEE8}">
      <dsp:nvSpPr>
        <dsp:cNvPr id="0" name=""/>
        <dsp:cNvSpPr/>
      </dsp:nvSpPr>
      <dsp:spPr>
        <a:xfrm>
          <a:off x="2132967" y="2188273"/>
          <a:ext cx="3125465" cy="187527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GRAPHICS</a:t>
          </a:r>
          <a:endParaRPr lang="en-US" sz="3200" b="1" kern="1200" dirty="0">
            <a:solidFill>
              <a:schemeClr val="tx1"/>
            </a:solidFill>
          </a:endParaRPr>
        </a:p>
      </dsp:txBody>
      <dsp:txXfrm>
        <a:off x="2132967" y="2188273"/>
        <a:ext cx="3125465" cy="1875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835ED-229D-40A4-B8C5-C68BEEAF02E3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9CB15-E727-49AE-8512-542437240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82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AD9FE-61EB-419A-98A2-EBF799342C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4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7B1F0-689B-4781-9F45-4B2E7BB4CF76}" type="slidenum">
              <a:rPr lang="en-IN" smtClean="0"/>
              <a:pPr/>
              <a:t>15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keep track of purchase orders for a business.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create charts that allow you to easily analyze data.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 keep track of your businesse’s inventory so that you can analyze how much of a product that you have and how much you need to order.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Professionals such as accountants can use an excel spreadsheet to keep track of company assets and liabilities.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8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9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1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4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8DEE6-3780-429A-AD07-EBBF97C81CFE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F803C-14E4-4CFC-9A20-13A6CDACA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9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0" advTm="8000"/>
    </mc:Choice>
    <mc:Fallback xmlns="">
      <p:transition spd="slow" advTm="8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5632" y="1268760"/>
            <a:ext cx="874846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Department of Computer Science 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</a:p>
          <a:p>
            <a:pPr algn="ctr"/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Applications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632" y="4844883"/>
            <a:ext cx="874846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OPEN COURSE</a:t>
            </a:r>
            <a:endParaRPr lang="en-US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91647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077200" cy="1600200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6858" y="838200"/>
            <a:ext cx="708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+mj-lt"/>
              </a:rPr>
              <a:t>You can use different formatting tools when creating the following:</a:t>
            </a:r>
          </a:p>
          <a:p>
            <a:endParaRPr lang="en-US" sz="2400" b="1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Project Papers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Class Newspapers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Resumes </a:t>
            </a:r>
            <a:endParaRPr lang="en-US" sz="2400" dirty="0">
              <a:latin typeface="+mj-lt"/>
            </a:endParaRPr>
          </a:p>
        </p:txBody>
      </p:sp>
      <p:pic>
        <p:nvPicPr>
          <p:cNvPr id="2054" name="Picture 6" descr="C:\Documents and Settings\Milochka\Local Settings\Temporary Internet Files\Content.IE5\16M8CYZ9\MC9002979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661562"/>
            <a:ext cx="1638605" cy="10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Documents and Settings\Milochka\Local Settings\Temporary Internet Files\Content.IE5\S8OKG575\MP9004224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69881"/>
            <a:ext cx="2285106" cy="152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034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476372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Whatever you type, just remember to always 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check spelling</a:t>
            </a:r>
            <a:endParaRPr lang="en-US" sz="3200" b="1" dirty="0"/>
          </a:p>
        </p:txBody>
      </p:sp>
      <p:pic>
        <p:nvPicPr>
          <p:cNvPr id="4098" name="Picture 2" descr="C:\Documents and Settings\Milochka\Local Settings\Temporary Internet Files\Content.IE5\GR011HVZ\MC90043253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205" y="3397348"/>
            <a:ext cx="1701587" cy="11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4443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9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can also create tables in </a:t>
            </a:r>
            <a:br>
              <a:rPr lang="en-US" dirty="0" smtClean="0"/>
            </a:br>
            <a:r>
              <a:rPr lang="en-US" dirty="0" smtClean="0"/>
              <a:t>MS Word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199668"/>
              </p:ext>
            </p:extLst>
          </p:nvPr>
        </p:nvGraphicFramePr>
        <p:xfrm>
          <a:off x="457200" y="2514600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080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You could also insert pictures, photos</a:t>
            </a:r>
            <a:r>
              <a:rPr lang="en-US" sz="2800" dirty="0"/>
              <a:t> </a:t>
            </a:r>
            <a:r>
              <a:rPr lang="en-US" sz="2800" dirty="0" smtClean="0"/>
              <a:t>and clip art into your documents…</a:t>
            </a:r>
            <a:endParaRPr lang="en-US" sz="2800" dirty="0"/>
          </a:p>
        </p:txBody>
      </p:sp>
      <p:pic>
        <p:nvPicPr>
          <p:cNvPr id="5" name="Picture 2" descr="C:\Documents and Settings\Milochka\Local Settings\Temporary Internet Files\Content.IE5\GR011HVZ\MP90043104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6023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Documents and Settings\Milochka\Local Settings\Temporary Internet Files\Content.IE5\CNN7VQME\MC9002090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86" y="3034365"/>
            <a:ext cx="2662311" cy="197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Documents and Settings\Milochka\Local Settings\Temporary Internet Files\Content.IE5\S8OKG575\MC90023395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96851"/>
            <a:ext cx="2359937" cy="221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transfer photos from your camera directly into your MS Word pages:</a:t>
            </a:r>
            <a:endParaRPr lang="en-US" dirty="0"/>
          </a:p>
        </p:txBody>
      </p:sp>
      <p:pic>
        <p:nvPicPr>
          <p:cNvPr id="9218" name="Picture 2" descr="C:\Documents and Settings\Milochka\Local Settings\Temporary Internet Files\Content.IE5\GR011HVZ\MC90035647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19971"/>
            <a:ext cx="1988687" cy="225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Milochka\Local Settings\Temporary Internet Files\Content.IE5\GR011HVZ\MC90043256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53" y="3577369"/>
            <a:ext cx="1371372" cy="137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2968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222" name="Picture 6" descr="C:\Documents and Settings\Milochka\Local Settings\Temporary Internet Files\Content.IE5\WYA3EW7P\MC90043154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068" y="3577369"/>
            <a:ext cx="1282955" cy="138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:\Documents and Settings\Milochka\Local Settings\Temporary Internet Files\Content.IE5\S8OKG575\MC9003263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24397"/>
            <a:ext cx="1469798" cy="13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Q:\140062.enu\MEDIA\OFFICE14\Bullets\BD21298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625" y="4060553"/>
            <a:ext cx="337963" cy="3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Q:\140062.enu\MEDIA\OFFICE14\Bullets\BD21298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076" y="4090530"/>
            <a:ext cx="337963" cy="3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Q:\140062.enu\MEDIA\OFFICE14\Bullets\BD21298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393" y="4080958"/>
            <a:ext cx="337963" cy="33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707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xcel-offic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2736304" cy="2455657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excel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3816" y="2708920"/>
            <a:ext cx="2376264" cy="2376264"/>
          </a:xfrm>
          <a:prstGeom prst="rect">
            <a:avLst/>
          </a:prstGeom>
          <a:ln>
            <a:noFill/>
          </a:ln>
          <a:effectLst>
            <a:reflection blurRad="6350" stA="50000" endA="300" endPos="90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Rectangle 8"/>
          <p:cNvSpPr/>
          <p:nvPr/>
        </p:nvSpPr>
        <p:spPr>
          <a:xfrm>
            <a:off x="2000232" y="1071546"/>
            <a:ext cx="53578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Microsoft EXCEL</a:t>
            </a:r>
            <a:endParaRPr lang="en-US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4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is Microsoft Excel?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28894"/>
            <a:ext cx="8229600" cy="290037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dirty="0" smtClean="0"/>
              <a:t>Microsoft Excel is a </a:t>
            </a:r>
          </a:p>
          <a:p>
            <a:pPr algn="ctr">
              <a:buFontTx/>
              <a:buNone/>
            </a:pPr>
            <a:r>
              <a:rPr lang="en-US" sz="3600" dirty="0" smtClean="0">
                <a:solidFill>
                  <a:srgbClr val="0000FF"/>
                </a:solidFill>
              </a:rPr>
              <a:t>spreadsheet application</a:t>
            </a:r>
          </a:p>
          <a:p>
            <a:pPr algn="ctr">
              <a:buFontTx/>
              <a:buNone/>
            </a:pPr>
            <a:r>
              <a:rPr lang="en-US" sz="3600" dirty="0" smtClean="0"/>
              <a:t>written and distributed by the company</a:t>
            </a:r>
          </a:p>
          <a:p>
            <a:pPr algn="ctr">
              <a:buFontTx/>
              <a:buNone/>
            </a:pPr>
            <a:r>
              <a:rPr lang="en-US" sz="3600" dirty="0" smtClean="0"/>
              <a:t>Microsoft. 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What is an Excel spreadsheet?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5181600"/>
          </a:xfrm>
        </p:spPr>
        <p:txBody>
          <a:bodyPr/>
          <a:lstStyle/>
          <a:p>
            <a:pPr eaLnBrk="1" hangingPunct="1"/>
            <a:r>
              <a:rPr lang="en-US" smtClean="0"/>
              <a:t>A grid of rows and columns containing numbers, text, and formulas.</a:t>
            </a:r>
            <a:br>
              <a:rPr lang="en-US" smtClean="0"/>
            </a:br>
            <a:endParaRPr lang="en-US" smtClean="0"/>
          </a:p>
        </p:txBody>
      </p:sp>
      <p:pic>
        <p:nvPicPr>
          <p:cNvPr id="3080" name="Picture 8" descr="formattingexcel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743200"/>
            <a:ext cx="5715000" cy="3683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0000"/>
                </a:solidFill>
              </a:rPr>
              <a:t>What is the purpose of using Excel?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3600" dirty="0" smtClean="0"/>
              <a:t>The purpose of a spreadsheet is to</a:t>
            </a:r>
          </a:p>
          <a:p>
            <a:pPr algn="ctr" eaLnBrk="1" hangingPunct="1">
              <a:buFontTx/>
              <a:buNone/>
            </a:pPr>
            <a:r>
              <a:rPr lang="en-US" sz="3600" dirty="0" smtClean="0"/>
              <a:t>solve problems with numbers </a:t>
            </a:r>
          </a:p>
          <a:p>
            <a:pPr algn="ctr" eaLnBrk="1" hangingPunct="1">
              <a:buFontTx/>
              <a:buNone/>
            </a:pPr>
            <a:r>
              <a:rPr lang="en-US" sz="3600" dirty="0" smtClean="0"/>
              <a:t>(without using a calculator)! </a:t>
            </a:r>
          </a:p>
        </p:txBody>
      </p:sp>
      <p:pic>
        <p:nvPicPr>
          <p:cNvPr id="4100" name="Picture 5" descr="MCj0332680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267200"/>
            <a:ext cx="18256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How Can You Use Excel?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958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b="1" smtClean="0"/>
              <a:t>You can use Excel spreadsheets to……</a:t>
            </a: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  <a:p>
            <a:pPr marL="0" indent="0" algn="ctr" eaLnBrk="1" hangingPunct="1">
              <a:buFontTx/>
              <a:buNone/>
            </a:pPr>
            <a:endParaRPr lang="en-US" smtClean="0"/>
          </a:p>
        </p:txBody>
      </p:sp>
      <p:pic>
        <p:nvPicPr>
          <p:cNvPr id="5125" name="Picture 5" descr="MCj044149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2954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7158" y="1071546"/>
            <a:ext cx="8358214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INTRODUCTION TO COMPUTERS </a:t>
            </a:r>
          </a:p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 </a:t>
            </a:r>
          </a:p>
          <a:p>
            <a:pPr algn="ctr"/>
            <a:r>
              <a:rPr lang="en-US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OFFICE AUTOMATION</a:t>
            </a:r>
            <a:endParaRPr lang="en-US" sz="6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178374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Budgets</a:t>
            </a:r>
          </a:p>
        </p:txBody>
      </p:sp>
      <p:pic>
        <p:nvPicPr>
          <p:cNvPr id="27653" name="Picture 5" descr="Excel-Budget-Templ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7620000" cy="5238750"/>
          </a:xfrm>
          <a:prstGeom prst="rect">
            <a:avLst/>
          </a:prstGeom>
          <a:noFill/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62000" y="6553200"/>
            <a:ext cx="8077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http://www.computer-programming-for-beginners.com/images/Excel-Budget-Template.jpg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Purchase Orders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</p:txBody>
      </p:sp>
      <p:pic>
        <p:nvPicPr>
          <p:cNvPr id="28677" name="Picture 5" descr="po-track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7947025" cy="3692525"/>
          </a:xfrm>
          <a:prstGeom prst="rect">
            <a:avLst/>
          </a:prstGeom>
          <a:noFill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38200" y="6172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Charts and diagrams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29701" name="Picture 5" descr="Chart%20Print%20Preview%20for%20Product%20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43639"/>
            <a:ext cx="7429552" cy="4700005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4800" y="61722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Keep Track of Inventory</a:t>
            </a:r>
          </a:p>
        </p:txBody>
      </p:sp>
      <p:pic>
        <p:nvPicPr>
          <p:cNvPr id="30725" name="Picture 5" descr="AI8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295400"/>
            <a:ext cx="3676650" cy="45529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Financial Statements</a:t>
            </a:r>
          </a:p>
        </p:txBody>
      </p:sp>
      <p:pic>
        <p:nvPicPr>
          <p:cNvPr id="31750" name="Picture 6" descr="2007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90600"/>
            <a:ext cx="5991225" cy="50482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8662" y="4500570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Using PowerPoint to Design Effective Presentations</a:t>
            </a:r>
            <a:endParaRPr lang="en-US" sz="4000" dirty="0"/>
          </a:p>
        </p:txBody>
      </p:sp>
      <p:pic>
        <p:nvPicPr>
          <p:cNvPr id="33794" name="Picture 2" descr="http://3.bp.blogspot.com/-UyaUE-FIGmQ/Tw1TboKpc-I/AAAAAAAAA14/astMPGDh0NU/s1600/ppt_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2438400" cy="2438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379571" y="1142984"/>
            <a:ext cx="41213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Microsoft Power Point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2" name="Picture 4" descr="http://verastic.com/site/wp-content/uploads/2015/08/Thank-Yo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943"/>
            <a:ext cx="9144032" cy="679605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532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A COMPUTER? A computer is a programmable machine that receives input, stores and manipulates data, and provides o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42" y="142900"/>
            <a:ext cx="8858214" cy="66436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Hp\Desktop\New Picture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4773" y="2786058"/>
            <a:ext cx="8593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OFFICE AUTOMATION</a:t>
            </a:r>
            <a:endParaRPr lang="en-US" sz="7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571480"/>
            <a:ext cx="6429420" cy="1828800"/>
          </a:xfrm>
        </p:spPr>
        <p:txBody>
          <a:bodyPr/>
          <a:lstStyle/>
          <a:p>
            <a:pPr algn="ctr"/>
            <a:r>
              <a:rPr lang="en-US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MICROSOFT</a:t>
            </a:r>
            <a:r>
              <a:rPr lang="en-US" b="1" dirty="0" smtClean="0">
                <a:ln w="28575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WORD</a:t>
            </a:r>
            <a:endParaRPr lang="en-US" b="1" dirty="0">
              <a:ln w="28575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14348" y="2457472"/>
            <a:ext cx="79248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the word processing program of the Microsoft Office suite that allows you to create 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documents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reports</a:t>
            </a:r>
            <a:r>
              <a:rPr kumimoji="0" lang="en-US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http://www.mswordhelp.com/wp-content/uploads/2011/04/word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26" y="142852"/>
            <a:ext cx="2438400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09164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9720"/>
            <a:ext cx="831025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0034" y="285728"/>
            <a:ext cx="84284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Microsoft Word  2010  Main Screen</a:t>
            </a:r>
            <a:endParaRPr lang="en-US" sz="4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5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364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2700" b="1" dirty="0" smtClean="0"/>
              <a:t>Microsoft Word </a:t>
            </a:r>
            <a:r>
              <a:rPr lang="en-US" sz="2700" dirty="0" smtClean="0"/>
              <a:t>is excellent for creating different documents on your computer!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18876074"/>
              </p:ext>
            </p:extLst>
          </p:nvPr>
        </p:nvGraphicFramePr>
        <p:xfrm>
          <a:off x="838200" y="2438400"/>
          <a:ext cx="7391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63319" y="2565779"/>
          <a:ext cx="368490" cy="1678675"/>
        </p:xfrm>
        <a:graphic>
          <a:graphicData uri="http://schemas.openxmlformats.org/drawingml/2006/table">
            <a:tbl>
              <a:tblPr/>
              <a:tblGrid>
                <a:gridCol w="368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86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05767" y="3289110"/>
          <a:ext cx="300251" cy="900753"/>
        </p:xfrm>
        <a:graphic>
          <a:graphicData uri="http://schemas.openxmlformats.org/drawingml/2006/table">
            <a:tbl>
              <a:tblPr/>
              <a:tblGrid>
                <a:gridCol w="300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007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50" name="Picture 2" descr="C:\Documents and Settings\Milochka\Local Settings\Temporary Internet Files\Content.IE5\EI5QQTI6\MC90028088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4800600"/>
            <a:ext cx="1752600" cy="193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Milochka\Local Settings\Temporary Internet Files\Content.IE5\16M8CYZ9\MC90029068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2350883" cy="153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279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u="sng" dirty="0" smtClean="0"/>
              <a:t>Let’s say you have an essay to write… </a:t>
            </a:r>
            <a:endParaRPr lang="en-US" sz="3600" u="sng" dirty="0"/>
          </a:p>
        </p:txBody>
      </p:sp>
      <p:pic>
        <p:nvPicPr>
          <p:cNvPr id="5" name="Picture 3" descr="Q:\140062.enu\MEDIA\CAGCAT10\j0195384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580" y="1928802"/>
            <a:ext cx="1795882" cy="183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0034" y="1704996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your Microsoft Word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You start typing away… Words become sentences, sentences turn into paragraphs… And the formatting begins…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     A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W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36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Z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252</Words>
  <Application>Microsoft Office PowerPoint</Application>
  <PresentationFormat>On-screen Show (4:3)</PresentationFormat>
  <Paragraphs>73</Paragraphs>
  <Slides>26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MICROSOFT WORD</vt:lpstr>
      <vt:lpstr>PowerPoint Presentation</vt:lpstr>
      <vt:lpstr> Microsoft Word is excellent for creating different documents on your computer! </vt:lpstr>
      <vt:lpstr>Let’s say you have an essay to write… </vt:lpstr>
      <vt:lpstr> </vt:lpstr>
      <vt:lpstr>Whatever you type, just remember to always   check spelling</vt:lpstr>
      <vt:lpstr>You can also create tables in  MS Word</vt:lpstr>
      <vt:lpstr> You could also insert pictures, photos and clip art into your documents…</vt:lpstr>
      <vt:lpstr>PowerPoint Presentation</vt:lpstr>
      <vt:lpstr>PowerPoint Presentation</vt:lpstr>
      <vt:lpstr>What is Microsoft Excel?</vt:lpstr>
      <vt:lpstr>What is an Excel spreadsheet?</vt:lpstr>
      <vt:lpstr>What is the purpose of using Excel?</vt:lpstr>
      <vt:lpstr>How Can You Use Excel?</vt:lpstr>
      <vt:lpstr>Budgets</vt:lpstr>
      <vt:lpstr>Purchase Orders</vt:lpstr>
      <vt:lpstr>Charts and diagrams </vt:lpstr>
      <vt:lpstr>Keep Track of Inventory</vt:lpstr>
      <vt:lpstr>Financial Statements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Milochka</dc:creator>
  <cp:lastModifiedBy>ComputerSci Dept</cp:lastModifiedBy>
  <cp:revision>102</cp:revision>
  <dcterms:created xsi:type="dcterms:W3CDTF">2011-04-27T22:43:15Z</dcterms:created>
  <dcterms:modified xsi:type="dcterms:W3CDTF">2020-06-03T07:35:40Z</dcterms:modified>
</cp:coreProperties>
</file>